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4630400" cy="8229600"/>
  <p:notesSz cx="8229600" cy="14630400"/>
  <p:embeddedFontLst>
    <p:embeddedFont>
      <p:font typeface="Fira Mono Medium" panose="020B0609050000020004" pitchFamily="49" charset="0"/>
      <p:regular r:id="rId12"/>
    </p:embeddedFont>
    <p:embeddedFont>
      <p:font typeface="Fira Sans" panose="020B05030500000200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1573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Time-Series Analysis Project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Sujato Dutta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Tanishq Sutrave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Nagarjun Maharana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504" y="1250513"/>
            <a:ext cx="6874073" cy="572845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2777" y="500896"/>
            <a:ext cx="6080046" cy="1102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Data Overview &amp; STL Decomposition</a:t>
            </a:r>
            <a:endParaRPr lang="en-US" sz="3450" dirty="0"/>
          </a:p>
        </p:txBody>
      </p:sp>
      <p:sp>
        <p:nvSpPr>
          <p:cNvPr id="5" name="Text 1"/>
          <p:cNvSpPr/>
          <p:nvPr/>
        </p:nvSpPr>
        <p:spPr>
          <a:xfrm>
            <a:off x="7932777" y="1868567"/>
            <a:ext cx="6080046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performed analysis for three countries- </a:t>
            </a:r>
            <a:r>
              <a:rPr lang="en-US" sz="13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Germany (DE)</a:t>
            </a: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</a:t>
            </a:r>
            <a:r>
              <a:rPr lang="en-US" sz="13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France (FR)</a:t>
            </a: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and </a:t>
            </a:r>
            <a:r>
              <a:rPr lang="en-US" sz="13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Great Britain (GB)</a:t>
            </a: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using Open Power System Data (OPSD).</a:t>
            </a:r>
            <a:endParaRPr lang="en-US" sz="1350" dirty="0"/>
          </a:p>
        </p:txBody>
      </p:sp>
      <p:sp>
        <p:nvSpPr>
          <p:cNvPr id="6" name="Shape 2"/>
          <p:cNvSpPr/>
          <p:nvPr/>
        </p:nvSpPr>
        <p:spPr>
          <a:xfrm>
            <a:off x="7932777" y="2631638"/>
            <a:ext cx="6080046" cy="1581388"/>
          </a:xfrm>
          <a:prstGeom prst="roundRect">
            <a:avLst>
              <a:gd name="adj" fmla="val 1674"/>
            </a:avLst>
          </a:prstGeom>
          <a:solidFill>
            <a:srgbClr val="2E2E2F"/>
          </a:solidFill>
          <a:ln/>
        </p:spPr>
      </p:sp>
      <p:sp>
        <p:nvSpPr>
          <p:cNvPr id="7" name="Text 3"/>
          <p:cNvSpPr/>
          <p:nvPr/>
        </p:nvSpPr>
        <p:spPr>
          <a:xfrm>
            <a:off x="8109228" y="2808089"/>
            <a:ext cx="2205990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Germany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8109228" y="3189684"/>
            <a:ext cx="5727144" cy="846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Shows a very strong and consistent seasonal cycle with a stable trend and relatively moderate residual variation, indicating electricity demand is dominated by highly regular daily/weekly patterns.</a:t>
            </a:r>
            <a:endParaRPr lang="en-US" sz="1350" dirty="0"/>
          </a:p>
        </p:txBody>
      </p:sp>
      <p:sp>
        <p:nvSpPr>
          <p:cNvPr id="9" name="Shape 5"/>
          <p:cNvSpPr/>
          <p:nvPr/>
        </p:nvSpPr>
        <p:spPr>
          <a:xfrm>
            <a:off x="7932777" y="4389477"/>
            <a:ext cx="6080046" cy="1581388"/>
          </a:xfrm>
          <a:prstGeom prst="roundRect">
            <a:avLst>
              <a:gd name="adj" fmla="val 1674"/>
            </a:avLst>
          </a:prstGeom>
          <a:solidFill>
            <a:srgbClr val="2E2E2F"/>
          </a:solidFill>
          <a:ln/>
        </p:spPr>
      </p:sp>
      <p:sp>
        <p:nvSpPr>
          <p:cNvPr id="10" name="Text 6"/>
          <p:cNvSpPr/>
          <p:nvPr/>
        </p:nvSpPr>
        <p:spPr>
          <a:xfrm>
            <a:off x="8109228" y="4565928"/>
            <a:ext cx="2205990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Great Britain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8109228" y="4947523"/>
            <a:ext cx="5727144" cy="846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Shows a clear long-term trend with strong recurring seasonal patterns and relatively small residual noise, indicating the country’s electricity load is highly seasonal and trend-driven.</a:t>
            </a:r>
            <a:endParaRPr lang="en-US" sz="1350" dirty="0"/>
          </a:p>
        </p:txBody>
      </p:sp>
      <p:sp>
        <p:nvSpPr>
          <p:cNvPr id="12" name="Shape 8"/>
          <p:cNvSpPr/>
          <p:nvPr/>
        </p:nvSpPr>
        <p:spPr>
          <a:xfrm>
            <a:off x="7932777" y="6147316"/>
            <a:ext cx="6080046" cy="1581388"/>
          </a:xfrm>
          <a:prstGeom prst="roundRect">
            <a:avLst>
              <a:gd name="adj" fmla="val 1674"/>
            </a:avLst>
          </a:prstGeom>
          <a:solidFill>
            <a:srgbClr val="2E2E2F"/>
          </a:solidFill>
          <a:ln/>
        </p:spPr>
      </p:sp>
      <p:sp>
        <p:nvSpPr>
          <p:cNvPr id="13" name="Text 9"/>
          <p:cNvSpPr/>
          <p:nvPr/>
        </p:nvSpPr>
        <p:spPr>
          <a:xfrm>
            <a:off x="8109228" y="6323767"/>
            <a:ext cx="2205990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France</a:t>
            </a:r>
            <a:endParaRPr lang="en-US" sz="1700" dirty="0"/>
          </a:p>
        </p:txBody>
      </p:sp>
      <p:sp>
        <p:nvSpPr>
          <p:cNvPr id="14" name="Text 10"/>
          <p:cNvSpPr/>
          <p:nvPr/>
        </p:nvSpPr>
        <p:spPr>
          <a:xfrm>
            <a:off x="8109228" y="6705362"/>
            <a:ext cx="5727144" cy="846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Shows a smooth seasonal-trend structure with a few sharp anomalies, indicating regular demand patterns disrupted by occasional extreme spikes. 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97148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1988" y="193119"/>
            <a:ext cx="3766304" cy="251090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40782" y="3321963"/>
            <a:ext cx="3862983" cy="482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Order Selection</a:t>
            </a:r>
            <a:endParaRPr lang="en-US" sz="3000" dirty="0"/>
          </a:p>
        </p:txBody>
      </p:sp>
      <p:sp>
        <p:nvSpPr>
          <p:cNvPr id="5" name="Text 1"/>
          <p:cNvSpPr/>
          <p:nvPr/>
        </p:nvSpPr>
        <p:spPr>
          <a:xfrm>
            <a:off x="540782" y="4175641"/>
            <a:ext cx="728222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Final Orders Selected:</a:t>
            </a:r>
            <a:endParaRPr lang="en-US" sz="1200" dirty="0"/>
          </a:p>
        </p:txBody>
      </p:sp>
      <p:sp>
        <p:nvSpPr>
          <p:cNvPr id="6" name="Text 2"/>
          <p:cNvSpPr/>
          <p:nvPr/>
        </p:nvSpPr>
        <p:spPr>
          <a:xfrm>
            <a:off x="540782" y="4561880"/>
            <a:ext cx="728222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DE: Order: (2,1,2) Seasonal Order: (1, 1, 1, 24) BIC: 10832.1257</a:t>
            </a: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540782" y="4948118"/>
            <a:ext cx="728222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FR: Order: (0, 1, 2) Seasonal Order: (1, 0, 1, 24) BIC: 12115.354212623311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40782" y="5334357"/>
            <a:ext cx="728222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GB: Order: (1, 0, 1) Seasonal Order: (1, 0, 0, 24) BIC: 12478.995752408007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8207573" y="4191000"/>
            <a:ext cx="3705701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Top 5 Model Candidates (Germany)</a:t>
            </a:r>
            <a:endParaRPr lang="en-US" sz="1500" dirty="0"/>
          </a:p>
        </p:txBody>
      </p:sp>
      <p:sp>
        <p:nvSpPr>
          <p:cNvPr id="10" name="Shape 6"/>
          <p:cNvSpPr/>
          <p:nvPr/>
        </p:nvSpPr>
        <p:spPr>
          <a:xfrm>
            <a:off x="8207573" y="4606171"/>
            <a:ext cx="5889546" cy="3041094"/>
          </a:xfrm>
          <a:prstGeom prst="roundRect">
            <a:avLst>
              <a:gd name="adj" fmla="val 76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8215193" y="4613791"/>
            <a:ext cx="5874306" cy="44767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8369737" y="4714042"/>
            <a:ext cx="164580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Order</a:t>
            </a:r>
            <a:endParaRPr lang="en-US" sz="1200" dirty="0"/>
          </a:p>
        </p:txBody>
      </p:sp>
      <p:sp>
        <p:nvSpPr>
          <p:cNvPr id="13" name="Text 9"/>
          <p:cNvSpPr/>
          <p:nvPr/>
        </p:nvSpPr>
        <p:spPr>
          <a:xfrm>
            <a:off x="10332006" y="4714042"/>
            <a:ext cx="164139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AIC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12289869" y="4714042"/>
            <a:ext cx="164520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BIC</a:t>
            </a:r>
            <a:endParaRPr lang="en-US" sz="1200" dirty="0"/>
          </a:p>
        </p:txBody>
      </p:sp>
      <p:sp>
        <p:nvSpPr>
          <p:cNvPr id="15" name="Shape 11"/>
          <p:cNvSpPr/>
          <p:nvPr/>
        </p:nvSpPr>
        <p:spPr>
          <a:xfrm>
            <a:off x="8215193" y="5061466"/>
            <a:ext cx="5874306" cy="44767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2"/>
          <p:cNvSpPr/>
          <p:nvPr/>
        </p:nvSpPr>
        <p:spPr>
          <a:xfrm>
            <a:off x="8369737" y="5161717"/>
            <a:ext cx="164580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(2,1,2)(1,1,1,24)</a:t>
            </a:r>
            <a:endParaRPr lang="en-US" sz="1200" dirty="0"/>
          </a:p>
        </p:txBody>
      </p:sp>
      <p:sp>
        <p:nvSpPr>
          <p:cNvPr id="17" name="Text 13"/>
          <p:cNvSpPr/>
          <p:nvPr/>
        </p:nvSpPr>
        <p:spPr>
          <a:xfrm>
            <a:off x="10332006" y="5161717"/>
            <a:ext cx="164139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10800.5957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12289869" y="5161717"/>
            <a:ext cx="164520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10832.1257</a:t>
            </a:r>
            <a:endParaRPr lang="en-US" sz="1200" dirty="0"/>
          </a:p>
        </p:txBody>
      </p:sp>
      <p:sp>
        <p:nvSpPr>
          <p:cNvPr id="19" name="Shape 15"/>
          <p:cNvSpPr/>
          <p:nvPr/>
        </p:nvSpPr>
        <p:spPr>
          <a:xfrm>
            <a:off x="8215193" y="5509141"/>
            <a:ext cx="5874306" cy="44767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6"/>
          <p:cNvSpPr/>
          <p:nvPr/>
        </p:nvSpPr>
        <p:spPr>
          <a:xfrm>
            <a:off x="8369737" y="5609392"/>
            <a:ext cx="164580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(1,1,2)(1,1,1,24)</a:t>
            </a:r>
            <a:endParaRPr lang="en-US" sz="1200" dirty="0"/>
          </a:p>
        </p:txBody>
      </p:sp>
      <p:sp>
        <p:nvSpPr>
          <p:cNvPr id="21" name="Text 17"/>
          <p:cNvSpPr/>
          <p:nvPr/>
        </p:nvSpPr>
        <p:spPr>
          <a:xfrm>
            <a:off x="10332006" y="5609392"/>
            <a:ext cx="164139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10805.4564</a:t>
            </a:r>
            <a:endParaRPr lang="en-US" sz="1200" dirty="0"/>
          </a:p>
        </p:txBody>
      </p:sp>
      <p:sp>
        <p:nvSpPr>
          <p:cNvPr id="22" name="Text 18"/>
          <p:cNvSpPr/>
          <p:nvPr/>
        </p:nvSpPr>
        <p:spPr>
          <a:xfrm>
            <a:off x="12289869" y="5609392"/>
            <a:ext cx="164520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10832.4821</a:t>
            </a:r>
            <a:endParaRPr lang="en-US" sz="1200" dirty="0"/>
          </a:p>
        </p:txBody>
      </p:sp>
      <p:sp>
        <p:nvSpPr>
          <p:cNvPr id="23" name="Shape 19"/>
          <p:cNvSpPr/>
          <p:nvPr/>
        </p:nvSpPr>
        <p:spPr>
          <a:xfrm>
            <a:off x="8215193" y="5956816"/>
            <a:ext cx="5874306" cy="44767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0"/>
          <p:cNvSpPr/>
          <p:nvPr/>
        </p:nvSpPr>
        <p:spPr>
          <a:xfrm>
            <a:off x="8369737" y="6057067"/>
            <a:ext cx="164580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(0,1,2)(1,1,1,24)</a:t>
            </a:r>
            <a:endParaRPr lang="en-US" sz="1200" dirty="0"/>
          </a:p>
        </p:txBody>
      </p:sp>
      <p:sp>
        <p:nvSpPr>
          <p:cNvPr id="25" name="Text 21"/>
          <p:cNvSpPr/>
          <p:nvPr/>
        </p:nvSpPr>
        <p:spPr>
          <a:xfrm>
            <a:off x="10332006" y="6057067"/>
            <a:ext cx="164139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10810.4475</a:t>
            </a:r>
            <a:endParaRPr lang="en-US" sz="1200" dirty="0"/>
          </a:p>
        </p:txBody>
      </p:sp>
      <p:sp>
        <p:nvSpPr>
          <p:cNvPr id="26" name="Text 22"/>
          <p:cNvSpPr/>
          <p:nvPr/>
        </p:nvSpPr>
        <p:spPr>
          <a:xfrm>
            <a:off x="12289869" y="6057067"/>
            <a:ext cx="164520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10832.9690</a:t>
            </a:r>
            <a:endParaRPr lang="en-US" sz="1200" dirty="0"/>
          </a:p>
        </p:txBody>
      </p:sp>
      <p:sp>
        <p:nvSpPr>
          <p:cNvPr id="27" name="Shape 23"/>
          <p:cNvSpPr/>
          <p:nvPr/>
        </p:nvSpPr>
        <p:spPr>
          <a:xfrm>
            <a:off x="8215193" y="6404491"/>
            <a:ext cx="5874306" cy="7874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8" name="Text 24"/>
          <p:cNvSpPr/>
          <p:nvPr/>
        </p:nvSpPr>
        <p:spPr>
          <a:xfrm>
            <a:off x="8369737" y="6504742"/>
            <a:ext cx="164580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(2,1,0)(1,1,1,24)</a:t>
            </a:r>
            <a:endParaRPr lang="en-US" sz="1200" dirty="0"/>
          </a:p>
        </p:txBody>
      </p:sp>
      <p:sp>
        <p:nvSpPr>
          <p:cNvPr id="29" name="Text 25"/>
          <p:cNvSpPr/>
          <p:nvPr/>
        </p:nvSpPr>
        <p:spPr>
          <a:xfrm>
            <a:off x="10332006" y="6504742"/>
            <a:ext cx="164139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10817.8361</a:t>
            </a:r>
            <a:endParaRPr lang="en-US" sz="1200" dirty="0"/>
          </a:p>
        </p:txBody>
      </p:sp>
      <p:sp>
        <p:nvSpPr>
          <p:cNvPr id="30" name="Text 26"/>
          <p:cNvSpPr/>
          <p:nvPr/>
        </p:nvSpPr>
        <p:spPr>
          <a:xfrm>
            <a:off x="12289869" y="6504742"/>
            <a:ext cx="164520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10840.3651</a:t>
            </a:r>
            <a:endParaRPr lang="en-US" sz="1200" dirty="0"/>
          </a:p>
        </p:txBody>
      </p:sp>
      <p:sp>
        <p:nvSpPr>
          <p:cNvPr id="31" name="Text 27"/>
          <p:cNvSpPr/>
          <p:nvPr/>
        </p:nvSpPr>
        <p:spPr>
          <a:xfrm>
            <a:off x="12289869" y="6844546"/>
            <a:ext cx="164520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sp>
        <p:nvSpPr>
          <p:cNvPr id="32" name="Shape 28"/>
          <p:cNvSpPr/>
          <p:nvPr/>
        </p:nvSpPr>
        <p:spPr>
          <a:xfrm>
            <a:off x="8215193" y="7191970"/>
            <a:ext cx="5874306" cy="44767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29"/>
          <p:cNvSpPr/>
          <p:nvPr/>
        </p:nvSpPr>
        <p:spPr>
          <a:xfrm>
            <a:off x="8369737" y="7292221"/>
            <a:ext cx="164580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(1,1,1)(1,1,1,24)</a:t>
            </a:r>
            <a:endParaRPr lang="en-US" sz="1200" dirty="0"/>
          </a:p>
        </p:txBody>
      </p:sp>
      <p:sp>
        <p:nvSpPr>
          <p:cNvPr id="34" name="Text 30"/>
          <p:cNvSpPr/>
          <p:nvPr/>
        </p:nvSpPr>
        <p:spPr>
          <a:xfrm>
            <a:off x="10332006" y="7292221"/>
            <a:ext cx="164139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10819.1062</a:t>
            </a:r>
            <a:endParaRPr lang="en-US" sz="1200" dirty="0"/>
          </a:p>
        </p:txBody>
      </p:sp>
      <p:sp>
        <p:nvSpPr>
          <p:cNvPr id="35" name="Text 31"/>
          <p:cNvSpPr/>
          <p:nvPr/>
        </p:nvSpPr>
        <p:spPr>
          <a:xfrm>
            <a:off x="12289869" y="7292221"/>
            <a:ext cx="164520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10841.6351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6519" y="570905"/>
            <a:ext cx="8719185" cy="648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Forecast Performance Metrics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6519" y="1634728"/>
            <a:ext cx="13177361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Model accuracy assessed across development and test sets using multiple complementary metrics. MASE values below 1.0 indicate performance superior to naive seasonal baseline.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6519" y="2740104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</a:rPr>
              <a:t>Germany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26519" y="3272076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Development Set: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6519" y="3791069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MASE: 0.91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6519" y="4195882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sMAPE: 7.40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6519" y="4600694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  <a:buSzPct val="100000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      MAPE:  7.49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6519" y="5005507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Coverage: 0.94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26519" y="5524500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 Set: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6519" y="6043493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MASE: 0.97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26519" y="6448306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sMAPE: 7.63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26519" y="6853118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MAPE: 7.73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6519" y="7257931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Coverage: 0.94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249704" y="2740104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800" dirty="0">
                <a:solidFill>
                  <a:schemeClr val="bg1"/>
                </a:solidFill>
              </a:rPr>
              <a:t>France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6" name="Text 14"/>
          <p:cNvSpPr/>
          <p:nvPr/>
        </p:nvSpPr>
        <p:spPr>
          <a:xfrm>
            <a:off x="5249704" y="3272076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Development Set: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249704" y="3791069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MASE: 0.88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249704" y="4195882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sMAPE: 7.80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249704" y="4600694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MAPE: 8.22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249704" y="5005507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Coverage: 0.95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249704" y="5524500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 Set: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249704" y="6043493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MASE: 0.92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249704" y="6448306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sMAPE: 8.55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249704" y="6853118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MAPE: 8.22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249704" y="7257931"/>
            <a:ext cx="40090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Coverage: 0.89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772888" y="2740104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</a:rPr>
              <a:t>Great Britain</a:t>
            </a:r>
            <a:endParaRPr lang="en-US" sz="2000" dirty="0"/>
          </a:p>
        </p:txBody>
      </p:sp>
      <p:sp>
        <p:nvSpPr>
          <p:cNvPr id="27" name="Text 25"/>
          <p:cNvSpPr/>
          <p:nvPr/>
        </p:nvSpPr>
        <p:spPr>
          <a:xfrm>
            <a:off x="9772888" y="3272076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Development Set: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772888" y="3791069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MASE: 0.92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772888" y="4195882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sMAPE: 8.77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772888" y="4600694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MAPE: 8.72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772888" y="5005507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Coverage: 0.89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772888" y="5524500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Test Set: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772888" y="6043493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MASE: 0.94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772888" y="6448306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sMAPE</a:t>
            </a: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: 7.9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772888" y="6853118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MAPE: 7.55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772888" y="7257931"/>
            <a:ext cx="414599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Coverage: 0.92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409" y="503039"/>
            <a:ext cx="8908375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Statistical Anomaly Detection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584409" y="2192774"/>
            <a:ext cx="13196888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419C64C-80FE-5F4E-91A3-1D4486A28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734" y="1593672"/>
            <a:ext cx="6976466" cy="2728582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421A1CFD-5E5E-2354-6961-768BD22177B4}"/>
              </a:ext>
            </a:extLst>
          </p:cNvPr>
          <p:cNvSpPr txBox="1"/>
          <p:nvPr/>
        </p:nvSpPr>
        <p:spPr>
          <a:xfrm>
            <a:off x="5038596" y="61240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7A3E2C4F-AA36-5A25-6B86-273F7E85E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5134" y="1295584"/>
            <a:ext cx="6778459" cy="3420796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5CF163E9-BC01-9C41-E792-165ED4AF3F0F}"/>
              </a:ext>
            </a:extLst>
          </p:cNvPr>
          <p:cNvSpPr txBox="1"/>
          <p:nvPr/>
        </p:nvSpPr>
        <p:spPr>
          <a:xfrm>
            <a:off x="584409" y="5166934"/>
            <a:ext cx="137211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"The top 10 anomalous load events in Germany (DE) were identified using global z-scores, revealing sudden deviations from typical hourly electricity demand patterns."</a:t>
            </a:r>
          </a:p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"These anomalies highlight extreme spikes and drops across the year, indicating potential operational disruptions, data issues, or unusual consumption behavior."</a:t>
            </a:r>
          </a:p>
          <a:p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97537" y="514921"/>
            <a:ext cx="74841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ML_ANOMALY</a:t>
            </a:r>
            <a:endParaRPr lang="en-US" sz="44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FD8164-5E86-CA21-5C4E-5512B86F91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853" r="77648" b="17301"/>
          <a:stretch>
            <a:fillRect/>
          </a:stretch>
        </p:blipFill>
        <p:spPr>
          <a:xfrm>
            <a:off x="268706" y="1171691"/>
            <a:ext cx="3473115" cy="38093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5E71839-DE9D-A9E4-5C37-1F80D1E764B8}"/>
              </a:ext>
            </a:extLst>
          </p:cNvPr>
          <p:cNvSpPr txBox="1"/>
          <p:nvPr/>
        </p:nvSpPr>
        <p:spPr>
          <a:xfrm>
            <a:off x="697537" y="5402180"/>
            <a:ext cx="127297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"The ML anomaly detector achieved perfect performance (PR-AUC = 1.0), with precision and recall both reaching 100% at the optimal threshold."</a:t>
            </a:r>
          </a:p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"Feature importance shows that load and short-term lags (lag-1, lag-24) dominate anomaly prediction, capturing rapid deviations in consumption patterns."</a:t>
            </a:r>
          </a:p>
          <a:p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89D2B3-9510-5CA1-45F3-1D4EABDCFC8F}"/>
              </a:ext>
            </a:extLst>
          </p:cNvPr>
          <p:cNvSpPr txBox="1"/>
          <p:nvPr/>
        </p:nvSpPr>
        <p:spPr>
          <a:xfrm>
            <a:off x="4054642" y="1528010"/>
            <a:ext cx="99019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Germany (DE)</a:t>
            </a:r>
          </a:p>
          <a:p>
            <a:endParaRPr lang="en-I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PR-AUC:</a:t>
            </a:r>
            <a:r>
              <a: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0.91</a:t>
            </a:r>
          </a:p>
          <a:p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F1@P≥0.80:</a:t>
            </a:r>
            <a:r>
              <a: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0.87</a:t>
            </a:r>
            <a:br>
              <a: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(Model detects anomalies well; few false positives; stable grid patterns.)</a:t>
            </a:r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4689" y="372356"/>
            <a:ext cx="119064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Live Forecasting &amp; Model Adaptation</a:t>
            </a:r>
            <a:endParaRPr lang="en-US" sz="445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68BD6A-AE40-8CE4-124B-9A62B71A6015}"/>
              </a:ext>
            </a:extLst>
          </p:cNvPr>
          <p:cNvSpPr txBox="1"/>
          <p:nvPr/>
        </p:nvSpPr>
        <p:spPr>
          <a:xfrm>
            <a:off x="673768" y="1576137"/>
            <a:ext cx="129941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Chosen Strategy-Daily rolling SARIMA refit (90 days) at 00:00 UTC Drift-triggered refit when EWMA(|z|) &gt; adaptive 95th percentile </a:t>
            </a:r>
          </a:p>
          <a:p>
            <a:r>
              <a:rPr lang="en-US" dirty="0">
                <a:solidFill>
                  <a:schemeClr val="bg1"/>
                </a:solidFill>
              </a:rPr>
              <a:t> Hourly state updates between refits</a:t>
            </a:r>
          </a:p>
          <a:p>
            <a:r>
              <a:rPr lang="en-US" dirty="0">
                <a:solidFill>
                  <a:schemeClr val="bg1"/>
                </a:solidFill>
              </a:rPr>
              <a:t> Updates forecast cone for remaining hours after any refit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Metric                          	Before                                      After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MASE                                          0.91                                         0.87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Coverage                                    0.94                                         0.96</a:t>
            </a: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3184" y="647819"/>
            <a:ext cx="5094923" cy="63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Key Limitations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667463" y="1692116"/>
            <a:ext cx="4265533" cy="2842974"/>
          </a:xfrm>
          <a:prstGeom prst="roundRect">
            <a:avLst>
              <a:gd name="adj" fmla="val 3860"/>
            </a:avLst>
          </a:prstGeom>
          <a:solidFill>
            <a:srgbClr val="0F0F10"/>
          </a:solidFill>
          <a:ln w="22860">
            <a:solidFill>
              <a:srgbClr val="474748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90324" y="1692116"/>
            <a:ext cx="91440" cy="2842974"/>
          </a:xfrm>
          <a:prstGeom prst="roundRect">
            <a:avLst>
              <a:gd name="adj" fmla="val 33432"/>
            </a:avLst>
          </a:prstGeom>
          <a:solidFill>
            <a:srgbClr val="FF6BD8"/>
          </a:solidFill>
          <a:ln/>
        </p:spPr>
      </p:sp>
      <p:sp>
        <p:nvSpPr>
          <p:cNvPr id="5" name="Text 3"/>
          <p:cNvSpPr/>
          <p:nvPr/>
        </p:nvSpPr>
        <p:spPr>
          <a:xfrm>
            <a:off x="1008340" y="1918692"/>
            <a:ext cx="3743801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SARIMA struggles with nonlinear shifts and abrupt structural changes.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08340" y="2677954"/>
            <a:ext cx="3743801" cy="1630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182433" y="1692116"/>
            <a:ext cx="4265533" cy="2842974"/>
          </a:xfrm>
          <a:prstGeom prst="roundRect">
            <a:avLst>
              <a:gd name="adj" fmla="val 3860"/>
            </a:avLst>
          </a:prstGeom>
          <a:solidFill>
            <a:srgbClr val="0F0F10"/>
          </a:solidFill>
          <a:ln w="22860">
            <a:solidFill>
              <a:srgbClr val="474748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59573" y="1692116"/>
            <a:ext cx="91440" cy="2842974"/>
          </a:xfrm>
          <a:prstGeom prst="roundRect">
            <a:avLst>
              <a:gd name="adj" fmla="val 33432"/>
            </a:avLst>
          </a:prstGeom>
          <a:solidFill>
            <a:srgbClr val="FF6BD8"/>
          </a:solidFill>
          <a:ln/>
        </p:spPr>
      </p:sp>
      <p:sp>
        <p:nvSpPr>
          <p:cNvPr id="9" name="Text 7"/>
          <p:cNvSpPr/>
          <p:nvPr/>
        </p:nvSpPr>
        <p:spPr>
          <a:xfrm>
            <a:off x="5477589" y="1918692"/>
            <a:ext cx="3743801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Frequent refits increase compute cost and may still lag behind true drift.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477589" y="2677954"/>
            <a:ext cx="3743801" cy="1630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9651683" y="1692116"/>
            <a:ext cx="4265533" cy="2842974"/>
          </a:xfrm>
          <a:prstGeom prst="roundRect">
            <a:avLst>
              <a:gd name="adj" fmla="val 3860"/>
            </a:avLst>
          </a:prstGeom>
          <a:solidFill>
            <a:srgbClr val="0F0F10"/>
          </a:solidFill>
          <a:ln w="22860">
            <a:solidFill>
              <a:srgbClr val="47474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28823" y="1692116"/>
            <a:ext cx="91440" cy="2842974"/>
          </a:xfrm>
          <a:prstGeom prst="roundRect">
            <a:avLst>
              <a:gd name="adj" fmla="val 33432"/>
            </a:avLst>
          </a:prstGeom>
          <a:solidFill>
            <a:srgbClr val="FF6BD8"/>
          </a:solidFill>
          <a:ln/>
        </p:spPr>
      </p:sp>
      <p:sp>
        <p:nvSpPr>
          <p:cNvPr id="13" name="Text 11"/>
          <p:cNvSpPr/>
          <p:nvPr/>
        </p:nvSpPr>
        <p:spPr>
          <a:xfrm>
            <a:off x="9946838" y="1918692"/>
            <a:ext cx="3743801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No exogenous variables (weather, holidays) → limits long-horizon accuracy.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9946838" y="2677954"/>
            <a:ext cx="3743801" cy="1630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08340" y="5406152"/>
            <a:ext cx="2901923" cy="1630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\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477589" y="5724644"/>
            <a:ext cx="3743801" cy="1630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46A86AD-20D3-7A3C-0592-5D2C490300D0}"/>
              </a:ext>
            </a:extLst>
          </p:cNvPr>
          <p:cNvSpPr txBox="1"/>
          <p:nvPr/>
        </p:nvSpPr>
        <p:spPr>
          <a:xfrm>
            <a:off x="3753853" y="3453080"/>
            <a:ext cx="101907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THANK   YOU</a:t>
            </a:r>
            <a:endParaRPr lang="en-IN" sz="8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625</Words>
  <Application>Microsoft Office PowerPoint</Application>
  <PresentationFormat>Custom</PresentationFormat>
  <Paragraphs>108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Fira Mono Medium</vt:lpstr>
      <vt:lpstr>Fira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user</dc:creator>
  <cp:lastModifiedBy>Nagarjun Maharana</cp:lastModifiedBy>
  <cp:revision>2</cp:revision>
  <dcterms:created xsi:type="dcterms:W3CDTF">2025-11-27T07:36:11Z</dcterms:created>
  <dcterms:modified xsi:type="dcterms:W3CDTF">2025-11-27T18:28:44Z</dcterms:modified>
</cp:coreProperties>
</file>